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5" r:id="rId8"/>
    <p:sldId id="276" r:id="rId9"/>
    <p:sldId id="261" r:id="rId10"/>
    <p:sldId id="263" r:id="rId11"/>
    <p:sldId id="262" r:id="rId12"/>
    <p:sldId id="264" r:id="rId13"/>
    <p:sldId id="271" r:id="rId14"/>
    <p:sldId id="278" r:id="rId15"/>
    <p:sldId id="274" r:id="rId16"/>
    <p:sldId id="272" r:id="rId17"/>
    <p:sldId id="277" r:id="rId18"/>
    <p:sldId id="275" r:id="rId19"/>
    <p:sldId id="279" r:id="rId20"/>
    <p:sldId id="273" r:id="rId21"/>
    <p:sldId id="281" r:id="rId22"/>
    <p:sldId id="270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B2390-891D-4EDA-80AD-9D1FE8C49F3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AAD9B0-D2AF-452D-B3FD-799DB2CBE7F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Crack Me 1</a:t>
          </a:r>
        </a:p>
        <a:p>
          <a:r>
            <a:rPr lang="en-US" sz="1800" dirty="0"/>
            <a:t>(100)</a:t>
          </a:r>
        </a:p>
      </dgm:t>
    </dgm:pt>
    <dgm:pt modelId="{B38807CA-9642-4BFF-9F76-E7B7A02B5C9C}" type="parTrans" cxnId="{62E4F9BB-59DB-4910-B939-40AA45E5E4A6}">
      <dgm:prSet/>
      <dgm:spPr/>
      <dgm:t>
        <a:bodyPr/>
        <a:lstStyle/>
        <a:p>
          <a:endParaRPr lang="en-US"/>
        </a:p>
      </dgm:t>
    </dgm:pt>
    <dgm:pt modelId="{8B2BF60E-9041-4B7E-9930-3A7148B2398F}" type="sibTrans" cxnId="{62E4F9BB-59DB-4910-B939-40AA45E5E4A6}">
      <dgm:prSet/>
      <dgm:spPr/>
      <dgm:t>
        <a:bodyPr/>
        <a:lstStyle/>
        <a:p>
          <a:endParaRPr lang="en-US"/>
        </a:p>
      </dgm:t>
    </dgm:pt>
    <dgm:pt modelId="{6CD08AC2-6250-4581-A52E-7652273F68D0}">
      <dgm:prSet phldrT="[Text]" custT="1"/>
      <dgm:spPr/>
      <dgm:t>
        <a:bodyPr/>
        <a:lstStyle/>
        <a:p>
          <a:r>
            <a:rPr lang="en-US" sz="1800" dirty="0"/>
            <a:t>Crack Me 2</a:t>
          </a:r>
        </a:p>
        <a:p>
          <a:r>
            <a:rPr lang="en-US" sz="1800" dirty="0"/>
            <a:t>(250)</a:t>
          </a:r>
        </a:p>
      </dgm:t>
    </dgm:pt>
    <dgm:pt modelId="{8B1FBDF4-F56D-479C-BD3F-57981A7993F3}" type="parTrans" cxnId="{1F7203AD-F030-4C71-9C80-507D24ED7E33}">
      <dgm:prSet/>
      <dgm:spPr/>
      <dgm:t>
        <a:bodyPr/>
        <a:lstStyle/>
        <a:p>
          <a:endParaRPr lang="en-US"/>
        </a:p>
      </dgm:t>
    </dgm:pt>
    <dgm:pt modelId="{1180CAA4-4EF5-4BF1-A406-B0832CB9E498}" type="sibTrans" cxnId="{1F7203AD-F030-4C71-9C80-507D24ED7E33}">
      <dgm:prSet/>
      <dgm:spPr/>
      <dgm:t>
        <a:bodyPr/>
        <a:lstStyle/>
        <a:p>
          <a:endParaRPr lang="en-US"/>
        </a:p>
      </dgm:t>
    </dgm:pt>
    <dgm:pt modelId="{813C757B-76F8-41CD-BD84-C44460AFB5A1}">
      <dgm:prSet phldrT="[Text]" custT="1"/>
      <dgm:spPr/>
      <dgm:t>
        <a:bodyPr/>
        <a:lstStyle/>
        <a:p>
          <a:r>
            <a:rPr lang="en-US" sz="1800" dirty="0"/>
            <a:t>Crack Me 3</a:t>
          </a:r>
        </a:p>
        <a:p>
          <a:r>
            <a:rPr lang="en-US" sz="1800" dirty="0"/>
            <a:t>(500)</a:t>
          </a:r>
        </a:p>
      </dgm:t>
    </dgm:pt>
    <dgm:pt modelId="{9930A2D2-598C-492A-BDDA-EB953BB8DE52}" type="parTrans" cxnId="{F6760213-CB16-4637-8555-C2073586770A}">
      <dgm:prSet/>
      <dgm:spPr/>
      <dgm:t>
        <a:bodyPr/>
        <a:lstStyle/>
        <a:p>
          <a:endParaRPr lang="en-US"/>
        </a:p>
      </dgm:t>
    </dgm:pt>
    <dgm:pt modelId="{C473103D-4FE2-4A37-89BF-4620620CE385}" type="sibTrans" cxnId="{F6760213-CB16-4637-8555-C2073586770A}">
      <dgm:prSet/>
      <dgm:spPr/>
      <dgm:t>
        <a:bodyPr/>
        <a:lstStyle/>
        <a:p>
          <a:endParaRPr lang="en-US"/>
        </a:p>
      </dgm:t>
    </dgm:pt>
    <dgm:pt modelId="{9930DEF6-D7DB-4352-9CAF-887FCD4E8BFE}" type="pres">
      <dgm:prSet presAssocID="{F15B2390-891D-4EDA-80AD-9D1FE8C49F35}" presName="Name0" presStyleCnt="0">
        <dgm:presLayoutVars>
          <dgm:dir/>
          <dgm:resizeHandles val="exact"/>
        </dgm:presLayoutVars>
      </dgm:prSet>
      <dgm:spPr/>
    </dgm:pt>
    <dgm:pt modelId="{A98B2991-1228-49F2-AB0B-B3D2F8E50FBF}" type="pres">
      <dgm:prSet presAssocID="{8DAAD9B0-D2AF-452D-B3FD-799DB2CBE7F8}" presName="node" presStyleLbl="node1" presStyleIdx="0" presStyleCnt="3" custLinFactNeighborX="806" custLinFactNeighborY="-51212">
        <dgm:presLayoutVars>
          <dgm:bulletEnabled val="1"/>
        </dgm:presLayoutVars>
      </dgm:prSet>
      <dgm:spPr/>
    </dgm:pt>
    <dgm:pt modelId="{49DBB576-6971-4826-8D6D-73041352E468}" type="pres">
      <dgm:prSet presAssocID="{8B2BF60E-9041-4B7E-9930-3A7148B2398F}" presName="sibTrans" presStyleLbl="sibTrans2D1" presStyleIdx="0" presStyleCnt="2"/>
      <dgm:spPr/>
    </dgm:pt>
    <dgm:pt modelId="{ABE78503-AA83-4393-BCF2-AAE348E03929}" type="pres">
      <dgm:prSet presAssocID="{8B2BF60E-9041-4B7E-9930-3A7148B2398F}" presName="connectorText" presStyleLbl="sibTrans2D1" presStyleIdx="0" presStyleCnt="2"/>
      <dgm:spPr/>
    </dgm:pt>
    <dgm:pt modelId="{53D1AA0F-129A-498A-906E-898BFCB90FCF}" type="pres">
      <dgm:prSet presAssocID="{6CD08AC2-6250-4581-A52E-7652273F68D0}" presName="node" presStyleLbl="node1" presStyleIdx="1" presStyleCnt="3" custLinFactNeighborX="806" custLinFactNeighborY="-51212">
        <dgm:presLayoutVars>
          <dgm:bulletEnabled val="1"/>
        </dgm:presLayoutVars>
      </dgm:prSet>
      <dgm:spPr/>
    </dgm:pt>
    <dgm:pt modelId="{B2558E22-67C8-46B0-B33C-2B92469635B3}" type="pres">
      <dgm:prSet presAssocID="{1180CAA4-4EF5-4BF1-A406-B0832CB9E498}" presName="sibTrans" presStyleLbl="sibTrans2D1" presStyleIdx="1" presStyleCnt="2"/>
      <dgm:spPr/>
    </dgm:pt>
    <dgm:pt modelId="{D2D35062-4F4C-40F1-B099-8625FED69EBD}" type="pres">
      <dgm:prSet presAssocID="{1180CAA4-4EF5-4BF1-A406-B0832CB9E498}" presName="connectorText" presStyleLbl="sibTrans2D1" presStyleIdx="1" presStyleCnt="2"/>
      <dgm:spPr/>
    </dgm:pt>
    <dgm:pt modelId="{96C979EE-E3D9-471E-8DE1-06438201817B}" type="pres">
      <dgm:prSet presAssocID="{813C757B-76F8-41CD-BD84-C44460AFB5A1}" presName="node" presStyleLbl="node1" presStyleIdx="2" presStyleCnt="3" custLinFactNeighborX="806" custLinFactNeighborY="-51212">
        <dgm:presLayoutVars>
          <dgm:bulletEnabled val="1"/>
        </dgm:presLayoutVars>
      </dgm:prSet>
      <dgm:spPr/>
    </dgm:pt>
  </dgm:ptLst>
  <dgm:cxnLst>
    <dgm:cxn modelId="{F6760213-CB16-4637-8555-C2073586770A}" srcId="{F15B2390-891D-4EDA-80AD-9D1FE8C49F35}" destId="{813C757B-76F8-41CD-BD84-C44460AFB5A1}" srcOrd="2" destOrd="0" parTransId="{9930A2D2-598C-492A-BDDA-EB953BB8DE52}" sibTransId="{C473103D-4FE2-4A37-89BF-4620620CE385}"/>
    <dgm:cxn modelId="{6BEB1622-4BC4-42C7-8380-403F2090631D}" type="presOf" srcId="{813C757B-76F8-41CD-BD84-C44460AFB5A1}" destId="{96C979EE-E3D9-471E-8DE1-06438201817B}" srcOrd="0" destOrd="0" presId="urn:microsoft.com/office/officeart/2005/8/layout/process1"/>
    <dgm:cxn modelId="{4F81D922-A831-430D-9096-D2269746F230}" type="presOf" srcId="{F15B2390-891D-4EDA-80AD-9D1FE8C49F35}" destId="{9930DEF6-D7DB-4352-9CAF-887FCD4E8BFE}" srcOrd="0" destOrd="0" presId="urn:microsoft.com/office/officeart/2005/8/layout/process1"/>
    <dgm:cxn modelId="{BF5C3324-9571-454E-BC0F-851BF1FA14B5}" type="presOf" srcId="{8B2BF60E-9041-4B7E-9930-3A7148B2398F}" destId="{49DBB576-6971-4826-8D6D-73041352E468}" srcOrd="0" destOrd="0" presId="urn:microsoft.com/office/officeart/2005/8/layout/process1"/>
    <dgm:cxn modelId="{3B7C9B66-7E30-4E8B-BD89-5A6EF7DE633B}" type="presOf" srcId="{8B2BF60E-9041-4B7E-9930-3A7148B2398F}" destId="{ABE78503-AA83-4393-BCF2-AAE348E03929}" srcOrd="1" destOrd="0" presId="urn:microsoft.com/office/officeart/2005/8/layout/process1"/>
    <dgm:cxn modelId="{B6C2F354-09E9-4C8A-A47E-035848AEDA44}" type="presOf" srcId="{1180CAA4-4EF5-4BF1-A406-B0832CB9E498}" destId="{D2D35062-4F4C-40F1-B099-8625FED69EBD}" srcOrd="1" destOrd="0" presId="urn:microsoft.com/office/officeart/2005/8/layout/process1"/>
    <dgm:cxn modelId="{E011EE9B-7637-4F4A-93BC-4D8249D0C442}" type="presOf" srcId="{1180CAA4-4EF5-4BF1-A406-B0832CB9E498}" destId="{B2558E22-67C8-46B0-B33C-2B92469635B3}" srcOrd="0" destOrd="0" presId="urn:microsoft.com/office/officeart/2005/8/layout/process1"/>
    <dgm:cxn modelId="{D54D7DA2-DB60-4E84-9875-02F4FACB1FD2}" type="presOf" srcId="{6CD08AC2-6250-4581-A52E-7652273F68D0}" destId="{53D1AA0F-129A-498A-906E-898BFCB90FCF}" srcOrd="0" destOrd="0" presId="urn:microsoft.com/office/officeart/2005/8/layout/process1"/>
    <dgm:cxn modelId="{1F7203AD-F030-4C71-9C80-507D24ED7E33}" srcId="{F15B2390-891D-4EDA-80AD-9D1FE8C49F35}" destId="{6CD08AC2-6250-4581-A52E-7652273F68D0}" srcOrd="1" destOrd="0" parTransId="{8B1FBDF4-F56D-479C-BD3F-57981A7993F3}" sibTransId="{1180CAA4-4EF5-4BF1-A406-B0832CB9E498}"/>
    <dgm:cxn modelId="{62E4F9BB-59DB-4910-B939-40AA45E5E4A6}" srcId="{F15B2390-891D-4EDA-80AD-9D1FE8C49F35}" destId="{8DAAD9B0-D2AF-452D-B3FD-799DB2CBE7F8}" srcOrd="0" destOrd="0" parTransId="{B38807CA-9642-4BFF-9F76-E7B7A02B5C9C}" sibTransId="{8B2BF60E-9041-4B7E-9930-3A7148B2398F}"/>
    <dgm:cxn modelId="{AA9373CB-354D-40FA-8B7E-B51A5514EE48}" type="presOf" srcId="{8DAAD9B0-D2AF-452D-B3FD-799DB2CBE7F8}" destId="{A98B2991-1228-49F2-AB0B-B3D2F8E50FBF}" srcOrd="0" destOrd="0" presId="urn:microsoft.com/office/officeart/2005/8/layout/process1"/>
    <dgm:cxn modelId="{3F02A6B9-1ECD-41FA-8AE9-B45ECD1E91B9}" type="presParOf" srcId="{9930DEF6-D7DB-4352-9CAF-887FCD4E8BFE}" destId="{A98B2991-1228-49F2-AB0B-B3D2F8E50FBF}" srcOrd="0" destOrd="0" presId="urn:microsoft.com/office/officeart/2005/8/layout/process1"/>
    <dgm:cxn modelId="{DEA75380-0FD1-4E34-BE1A-04610DC320C4}" type="presParOf" srcId="{9930DEF6-D7DB-4352-9CAF-887FCD4E8BFE}" destId="{49DBB576-6971-4826-8D6D-73041352E468}" srcOrd="1" destOrd="0" presId="urn:microsoft.com/office/officeart/2005/8/layout/process1"/>
    <dgm:cxn modelId="{4B26C337-AA0F-446A-899B-469812B7021C}" type="presParOf" srcId="{49DBB576-6971-4826-8D6D-73041352E468}" destId="{ABE78503-AA83-4393-BCF2-AAE348E03929}" srcOrd="0" destOrd="0" presId="urn:microsoft.com/office/officeart/2005/8/layout/process1"/>
    <dgm:cxn modelId="{4CE1EB98-AC10-449C-AF37-32E2F7ADB338}" type="presParOf" srcId="{9930DEF6-D7DB-4352-9CAF-887FCD4E8BFE}" destId="{53D1AA0F-129A-498A-906E-898BFCB90FCF}" srcOrd="2" destOrd="0" presId="urn:microsoft.com/office/officeart/2005/8/layout/process1"/>
    <dgm:cxn modelId="{2F320899-E9AD-4548-BE9E-D24E662441C7}" type="presParOf" srcId="{9930DEF6-D7DB-4352-9CAF-887FCD4E8BFE}" destId="{B2558E22-67C8-46B0-B33C-2B92469635B3}" srcOrd="3" destOrd="0" presId="urn:microsoft.com/office/officeart/2005/8/layout/process1"/>
    <dgm:cxn modelId="{2350EF0D-0086-4253-9CC2-4D6172243193}" type="presParOf" srcId="{B2558E22-67C8-46B0-B33C-2B92469635B3}" destId="{D2D35062-4F4C-40F1-B099-8625FED69EBD}" srcOrd="0" destOrd="0" presId="urn:microsoft.com/office/officeart/2005/8/layout/process1"/>
    <dgm:cxn modelId="{F63160A5-8047-4944-AA89-5336BD536CF3}" type="presParOf" srcId="{9930DEF6-D7DB-4352-9CAF-887FCD4E8BFE}" destId="{96C979EE-E3D9-471E-8DE1-06438201817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B2991-1228-49F2-AB0B-B3D2F8E50FBF}">
      <dsp:nvSpPr>
        <dsp:cNvPr id="0" name=""/>
        <dsp:cNvSpPr/>
      </dsp:nvSpPr>
      <dsp:spPr>
        <a:xfrm>
          <a:off x="8964" y="988259"/>
          <a:ext cx="1364518" cy="818710"/>
        </a:xfrm>
        <a:prstGeom prst="roundRect">
          <a:avLst>
            <a:gd name="adj" fmla="val 10000"/>
          </a:avLst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Crack Me 1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(100)</a:t>
          </a:r>
        </a:p>
      </dsp:txBody>
      <dsp:txXfrm>
        <a:off x="32943" y="1012238"/>
        <a:ext cx="1316560" cy="770752"/>
      </dsp:txXfrm>
    </dsp:sp>
    <dsp:sp modelId="{49DBB576-6971-4826-8D6D-73041352E468}">
      <dsp:nvSpPr>
        <dsp:cNvPr id="0" name=""/>
        <dsp:cNvSpPr/>
      </dsp:nvSpPr>
      <dsp:spPr>
        <a:xfrm>
          <a:off x="1509934" y="1228414"/>
          <a:ext cx="289277" cy="3384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09934" y="1296094"/>
        <a:ext cx="202494" cy="203040"/>
      </dsp:txXfrm>
    </dsp:sp>
    <dsp:sp modelId="{53D1AA0F-129A-498A-906E-898BFCB90FCF}">
      <dsp:nvSpPr>
        <dsp:cNvPr id="0" name=""/>
        <dsp:cNvSpPr/>
      </dsp:nvSpPr>
      <dsp:spPr>
        <a:xfrm>
          <a:off x="1919290" y="988259"/>
          <a:ext cx="1364518" cy="8187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Crack Me 2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(250)</a:t>
          </a:r>
        </a:p>
      </dsp:txBody>
      <dsp:txXfrm>
        <a:off x="1943269" y="1012238"/>
        <a:ext cx="1316560" cy="770752"/>
      </dsp:txXfrm>
    </dsp:sp>
    <dsp:sp modelId="{B2558E22-67C8-46B0-B33C-2B92469635B3}">
      <dsp:nvSpPr>
        <dsp:cNvPr id="0" name=""/>
        <dsp:cNvSpPr/>
      </dsp:nvSpPr>
      <dsp:spPr>
        <a:xfrm>
          <a:off x="3420260" y="1228414"/>
          <a:ext cx="289277" cy="3384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420260" y="1296094"/>
        <a:ext cx="202494" cy="203040"/>
      </dsp:txXfrm>
    </dsp:sp>
    <dsp:sp modelId="{96C979EE-E3D9-471E-8DE1-06438201817B}">
      <dsp:nvSpPr>
        <dsp:cNvPr id="0" name=""/>
        <dsp:cNvSpPr/>
      </dsp:nvSpPr>
      <dsp:spPr>
        <a:xfrm>
          <a:off x="3829615" y="988259"/>
          <a:ext cx="1364518" cy="8187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Crack Me 3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(500)</a:t>
          </a:r>
        </a:p>
      </dsp:txBody>
      <dsp:txXfrm>
        <a:off x="3853594" y="1012238"/>
        <a:ext cx="1316560" cy="770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zemkat.github.io/NicheCTF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15616634" TargetMode="External"/><Relationship Id="rId2" Type="http://schemas.openxmlformats.org/officeDocument/2006/relationships/hyperlink" Target="https://creativecommons.org/licenses/by/2.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wnadventure.com/" TargetMode="External"/><Relationship Id="rId4" Type="http://schemas.openxmlformats.org/officeDocument/2006/relationships/hyperlink" Target="https://xkcd.com/327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5" b="-1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20" y="4319752"/>
            <a:ext cx="10947620" cy="115595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Capture the flag – computer security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220" y="5475712"/>
            <a:ext cx="10887519" cy="476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Kathryn Lybarger			@ZEMKAT			Online Unconference of Niche Interests		2020-08-09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EDBF-7BC2-4398-ABC7-6F4CB885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categories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8AAC8-985B-4BA0-9EE5-DFDAEEA6B436}"/>
              </a:ext>
            </a:extLst>
          </p:cNvPr>
          <p:cNvSpPr txBox="1"/>
          <p:nvPr/>
        </p:nvSpPr>
        <p:spPr>
          <a:xfrm>
            <a:off x="4643438" y="3638550"/>
            <a:ext cx="2245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Forensics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1A2B3C-8FC4-4972-A44B-81B1CE1E7E07}"/>
              </a:ext>
            </a:extLst>
          </p:cNvPr>
          <p:cNvSpPr txBox="1"/>
          <p:nvPr/>
        </p:nvSpPr>
        <p:spPr>
          <a:xfrm>
            <a:off x="7843838" y="5033718"/>
            <a:ext cx="2293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Reversing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F879A2-0324-4989-9FF4-471611EC93E7}"/>
              </a:ext>
            </a:extLst>
          </p:cNvPr>
          <p:cNvSpPr txBox="1"/>
          <p:nvPr/>
        </p:nvSpPr>
        <p:spPr>
          <a:xfrm>
            <a:off x="7843838" y="1717989"/>
            <a:ext cx="1556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Binary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0C76E-DD96-4EE7-B23C-8B5FB70502CF}"/>
              </a:ext>
            </a:extLst>
          </p:cNvPr>
          <p:cNvSpPr txBox="1"/>
          <p:nvPr/>
        </p:nvSpPr>
        <p:spPr>
          <a:xfrm>
            <a:off x="2533651" y="2384739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pwn</a:t>
            </a:r>
            <a:endParaRPr 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E9C5F5-6D18-4A5E-B362-EA6DC3FE6DC6}"/>
              </a:ext>
            </a:extLst>
          </p:cNvPr>
          <p:cNvSpPr txBox="1"/>
          <p:nvPr/>
        </p:nvSpPr>
        <p:spPr>
          <a:xfrm>
            <a:off x="1609726" y="413688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Mathematics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53C92E-67F7-4409-96CA-36F7587B308F}"/>
              </a:ext>
            </a:extLst>
          </p:cNvPr>
          <p:cNvSpPr txBox="1"/>
          <p:nvPr/>
        </p:nvSpPr>
        <p:spPr>
          <a:xfrm>
            <a:off x="3053184" y="5511521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OSINT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5D50E-734B-491D-BF2F-C0866B8FAFF1}"/>
              </a:ext>
            </a:extLst>
          </p:cNvPr>
          <p:cNvSpPr txBox="1"/>
          <p:nvPr/>
        </p:nvSpPr>
        <p:spPr>
          <a:xfrm>
            <a:off x="6341939" y="2861792"/>
            <a:ext cx="25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Incident Response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FF8A6-C002-44C2-B8F2-60D588F45207}"/>
              </a:ext>
            </a:extLst>
          </p:cNvPr>
          <p:cNvSpPr txBox="1"/>
          <p:nvPr/>
        </p:nvSpPr>
        <p:spPr>
          <a:xfrm>
            <a:off x="4482271" y="1696951"/>
            <a:ext cx="256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Social engineering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DD5785-44A9-4BE0-8917-8AC0242BBE87}"/>
              </a:ext>
            </a:extLst>
          </p:cNvPr>
          <p:cNvSpPr txBox="1"/>
          <p:nvPr/>
        </p:nvSpPr>
        <p:spPr>
          <a:xfrm>
            <a:off x="5192312" y="5055928"/>
            <a:ext cx="190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Programming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63DF92-283E-4068-A380-7FF4C3098DF6}"/>
              </a:ext>
            </a:extLst>
          </p:cNvPr>
          <p:cNvSpPr txBox="1"/>
          <p:nvPr/>
        </p:nvSpPr>
        <p:spPr>
          <a:xfrm>
            <a:off x="8463721" y="388477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Game hacking</a:t>
            </a:r>
          </a:p>
        </p:txBody>
      </p:sp>
    </p:spTree>
    <p:extLst>
      <p:ext uri="{BB962C8B-B14F-4D97-AF65-F5344CB8AC3E}">
        <p14:creationId xmlns:p14="http://schemas.microsoft.com/office/powerpoint/2010/main" val="352887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A5E6CE7A-9C4E-454E-85ED-A3E4C42C6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0" b="28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21BC-B680-44A4-A5A4-6532E96C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Category: </a:t>
            </a:r>
            <a:r>
              <a:rPr lang="en-US" dirty="0" err="1"/>
              <a:t>MISCellaneous</a:t>
            </a:r>
            <a:endParaRPr lang="en-US" dirty="0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726804C-35C8-4C8B-A326-8AA173DA4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734" y="2341563"/>
            <a:ext cx="8286532" cy="3633787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61D8AD2-1800-4E16-B664-AA98C9A6D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935" y="3990510"/>
            <a:ext cx="3549304" cy="25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6CEEF59-4BFC-4BB8-8F56-FCA12B07D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155" y="4297018"/>
            <a:ext cx="2009154" cy="20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0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0D987C-F65E-477F-883C-21563DD2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Write-ups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1E9148-5229-4D95-B868-6800DE7D5C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Players write up and share exactly how they solved challenges</a:t>
            </a:r>
          </a:p>
          <a:p>
            <a:endParaRPr lang="en-US" sz="2400" dirty="0"/>
          </a:p>
          <a:p>
            <a:r>
              <a:rPr lang="en-US" sz="2400" dirty="0"/>
              <a:t>Write-ups typically appear in the week following a CTF</a:t>
            </a:r>
          </a:p>
          <a:p>
            <a:endParaRPr lang="en-US" sz="2400" dirty="0"/>
          </a:p>
          <a:p>
            <a:r>
              <a:rPr lang="en-US" sz="2400" dirty="0"/>
              <a:t>Reading them is a good way to get better at CTF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52217-2D80-4C29-95A5-7C6760E705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9284" y="1679713"/>
            <a:ext cx="6107977" cy="4451158"/>
          </a:xfrm>
        </p:spPr>
      </p:pic>
    </p:spTree>
    <p:extLst>
      <p:ext uri="{BB962C8B-B14F-4D97-AF65-F5344CB8AC3E}">
        <p14:creationId xmlns:p14="http://schemas.microsoft.com/office/powerpoint/2010/main" val="399384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D07C-095C-4E3F-903A-16DFA4D1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8BDC-4577-435F-82C2-E71F0F35F5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Strong culture of sharing knowledge</a:t>
            </a:r>
          </a:p>
          <a:p>
            <a:endParaRPr lang="en-US" sz="2400" dirty="0"/>
          </a:p>
          <a:p>
            <a:r>
              <a:rPr lang="en-US" sz="2400" dirty="0"/>
              <a:t>Challenge creators and other players are eager to help you!</a:t>
            </a:r>
          </a:p>
          <a:p>
            <a:endParaRPr lang="en-US" sz="2400" dirty="0"/>
          </a:p>
          <a:p>
            <a:r>
              <a:rPr lang="en-US" sz="2400" dirty="0"/>
              <a:t>No hoarding of knowledge to maintain advantage or re-use challenges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9239C29-E734-4B25-9B14-D45EDBEFDE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279698" y="1985963"/>
            <a:ext cx="5235505" cy="3304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5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7C003-D048-4E49-9AFA-336B2F44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CTF?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B0CB1-72B7-418E-A827-FF4BC429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Puzzles are fun </a:t>
            </a:r>
            <a:r>
              <a:rPr lang="en-US" sz="24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Learn new skills and tools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Become more security conscious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Learn by </a:t>
            </a:r>
            <a:r>
              <a:rPr lang="en-US" sz="2400" b="1" dirty="0">
                <a:solidFill>
                  <a:srgbClr val="FFFFFF"/>
                </a:solidFill>
              </a:rPr>
              <a:t>doing</a:t>
            </a:r>
          </a:p>
        </p:txBody>
      </p:sp>
      <p:pic>
        <p:nvPicPr>
          <p:cNvPr id="4" name="Picture 2" descr="Exploits of a Mom">
            <a:extLst>
              <a:ext uri="{FF2B5EF4-FFF2-40B4-BE49-F238E27FC236}">
                <a16:creationId xmlns:a16="http://schemas.microsoft.com/office/drawing/2014/main" id="{E2957970-F256-47E1-B5BC-7D30CEC73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2369950"/>
            <a:ext cx="6831503" cy="210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9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2339-34F8-4534-8F5B-940BDDE6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Niche CTF!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0B5B-3E56-418C-ADED-A85E537CD8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Online Unconference of Niche Interests CTF:</a:t>
            </a:r>
          </a:p>
          <a:p>
            <a:pPr lvl="1"/>
            <a:r>
              <a:rPr lang="en-US" sz="2100" dirty="0">
                <a:hlinkClick r:id="rId2"/>
              </a:rPr>
              <a:t>https://zemkat.github.io/NicheCTF/</a:t>
            </a:r>
            <a:endParaRPr lang="en-US" sz="2100" dirty="0"/>
          </a:p>
          <a:p>
            <a:pPr lvl="1"/>
            <a:endParaRPr lang="en-US" sz="2100" dirty="0"/>
          </a:p>
          <a:p>
            <a:r>
              <a:rPr lang="en-US" sz="2400" dirty="0"/>
              <a:t>To submit your flags:</a:t>
            </a:r>
          </a:p>
          <a:p>
            <a:pPr lvl="1"/>
            <a:r>
              <a:rPr lang="en-US" sz="2100" dirty="0"/>
              <a:t>Send them to me as a DM on Discord or Twitter and I’ll confirm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EFDB3C-1C44-498F-81F7-2560203155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7215" y="1509713"/>
            <a:ext cx="4440901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951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7B97-A4BE-46F5-90F5-09B4899E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https://picoctf.com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F94E91-E0E8-41B1-B181-8C4D165D81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235796"/>
            <a:ext cx="5194300" cy="3616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CFE258-F705-41C7-A9DD-30609B5D44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CTF aimed at middle school and high school students</a:t>
            </a:r>
          </a:p>
          <a:p>
            <a:endParaRPr lang="en-US" sz="2400" dirty="0"/>
          </a:p>
          <a:p>
            <a:r>
              <a:rPr lang="en-US" sz="2400" dirty="0"/>
              <a:t>Next competition: March 16-30, 2021</a:t>
            </a:r>
          </a:p>
          <a:p>
            <a:endParaRPr lang="en-US" sz="2400" dirty="0"/>
          </a:p>
          <a:p>
            <a:r>
              <a:rPr lang="en-US" sz="2400" dirty="0"/>
              <a:t>Last year’s problems available year-round</a:t>
            </a:r>
          </a:p>
        </p:txBody>
      </p:sp>
    </p:spTree>
    <p:extLst>
      <p:ext uri="{BB962C8B-B14F-4D97-AF65-F5344CB8AC3E}">
        <p14:creationId xmlns:p14="http://schemas.microsoft.com/office/powerpoint/2010/main" val="3291260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8C427-84D9-4655-9FBB-D768FC5B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22" y="938022"/>
            <a:ext cx="6658013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74873C9-B7F7-42B3-BC5C-E6A6CE6F2D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700" y="1956154"/>
            <a:ext cx="3053422" cy="32398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931FB-9CCA-40C5-B026-080890E15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2822" y="2340864"/>
            <a:ext cx="6658013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Contact me: Kathryn Lybarger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Ask me on Discord (zemkat#7964)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Ask me on Twitter (@zemkat)</a:t>
            </a:r>
          </a:p>
        </p:txBody>
      </p:sp>
    </p:spTree>
    <p:extLst>
      <p:ext uri="{BB962C8B-B14F-4D97-AF65-F5344CB8AC3E}">
        <p14:creationId xmlns:p14="http://schemas.microsoft.com/office/powerpoint/2010/main" val="90293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73FB-9EC1-4EDA-B7F5-207F1784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B0D7-4C3D-4663-AE1F-F3BB1EAD9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“Boys playing capture the flag” – </a:t>
            </a:r>
            <a:r>
              <a:rPr lang="pl-PL" dirty="0"/>
              <a:t>Lydia Liu / CC BY (</a:t>
            </a:r>
            <a:r>
              <a:rPr lang="pl-PL" dirty="0">
                <a:hlinkClick r:id="rId2"/>
              </a:rPr>
              <a:t>https://creativecommons.org/licenses/by/2.0</a:t>
            </a:r>
            <a:r>
              <a:rPr lang="pl-PL" dirty="0"/>
              <a:t>)</a:t>
            </a:r>
            <a:endParaRPr lang="en-US" dirty="0"/>
          </a:p>
          <a:p>
            <a:r>
              <a:rPr lang="en-US" dirty="0"/>
              <a:t>“DEF CON 17 CTF competition” – Nate Grigg / CC BY (https://creativecommons.org/licenses/by/2.0)</a:t>
            </a:r>
          </a:p>
          <a:p>
            <a:r>
              <a:rPr lang="en-US" dirty="0"/>
              <a:t>“Cute grey kitten” – By Nicolas Suzor from Brisbane, Australia - Kittens! Uploaded by </a:t>
            </a:r>
            <a:r>
              <a:rPr lang="en-US" dirty="0" err="1"/>
              <a:t>Kaldari</a:t>
            </a:r>
            <a:r>
              <a:rPr lang="en-US" dirty="0"/>
              <a:t>, CC BY-SA 2.0, </a:t>
            </a:r>
            <a:r>
              <a:rPr lang="en-US" dirty="0">
                <a:hlinkClick r:id="rId3"/>
              </a:rPr>
              <a:t>https://commons.wikimedia.org/w/index.php?curid=15616634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Western.male</a:t>
            </a:r>
            <a:r>
              <a:rPr lang="en-US" dirty="0"/>
              <a:t>” (bluebird) -- </a:t>
            </a:r>
            <a:r>
              <a:rPr lang="en-US" dirty="0" err="1"/>
              <a:t>Blalonde</a:t>
            </a:r>
            <a:r>
              <a:rPr lang="en-US" dirty="0"/>
              <a:t> / CC BY-SA (https://creativecommons.org/licenses/by-sa/4.0)</a:t>
            </a:r>
          </a:p>
          <a:p>
            <a:r>
              <a:rPr lang="en-US" dirty="0"/>
              <a:t>Exploits of a Mom </a:t>
            </a:r>
            <a:r>
              <a:rPr lang="en-US" b="0" i="0" dirty="0">
                <a:solidFill>
                  <a:srgbClr val="000000"/>
                </a:solidFill>
                <a:effectLst/>
                <a:latin typeface="Lucida"/>
                <a:hlinkClick r:id="rId4"/>
              </a:rPr>
              <a:t>https://xkcd.com/327/</a:t>
            </a:r>
            <a:endParaRPr lang="en-US" b="0" i="0" dirty="0">
              <a:solidFill>
                <a:srgbClr val="000000"/>
              </a:solidFill>
              <a:effectLst/>
              <a:latin typeface="Lucida"/>
            </a:endParaRP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Lucida"/>
              </a:rPr>
              <a:t>Pwn</a:t>
            </a:r>
            <a:r>
              <a:rPr lang="en-US" b="0" i="0" dirty="0">
                <a:solidFill>
                  <a:srgbClr val="000000"/>
                </a:solidFill>
                <a:effectLst/>
                <a:latin typeface="Lucida"/>
              </a:rPr>
              <a:t> Adventure 3: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"/>
              </a:rPr>
              <a:t>Pwnie</a:t>
            </a:r>
            <a:r>
              <a:rPr lang="en-US" b="0" i="0" dirty="0">
                <a:solidFill>
                  <a:srgbClr val="000000"/>
                </a:solidFill>
                <a:effectLst/>
                <a:latin typeface="Lucida"/>
              </a:rPr>
              <a:t> Island  </a:t>
            </a:r>
            <a:r>
              <a:rPr lang="en-US" dirty="0">
                <a:hlinkClick r:id="rId5"/>
              </a:rPr>
              <a:t>http://pwnadventure.com/</a:t>
            </a:r>
            <a:endParaRPr lang="en-US" b="0" i="0" dirty="0">
              <a:solidFill>
                <a:srgbClr val="000000"/>
              </a:solidFill>
              <a:effectLst/>
              <a:latin typeface="Lucida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1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356E-F15A-464D-B3A3-E22CD60F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flag?</a:t>
            </a:r>
          </a:p>
        </p:txBody>
      </p:sp>
      <p:pic>
        <p:nvPicPr>
          <p:cNvPr id="7" name="Content Placeholder 6" descr="A picture containing sport, game, child, playing&#10;&#10;Description automatically generated">
            <a:extLst>
              <a:ext uri="{FF2B5EF4-FFF2-40B4-BE49-F238E27FC236}">
                <a16:creationId xmlns:a16="http://schemas.microsoft.com/office/drawing/2014/main" id="{13F89BB1-5709-4E00-B8C1-9848D69475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1926" y="2227263"/>
            <a:ext cx="4752497" cy="3633787"/>
          </a:xfrm>
        </p:spPr>
      </p:pic>
      <p:pic>
        <p:nvPicPr>
          <p:cNvPr id="9" name="Content Placeholder 8" descr="A screen shot of a computer&#10;&#10;Description automatically generated">
            <a:extLst>
              <a:ext uri="{FF2B5EF4-FFF2-40B4-BE49-F238E27FC236}">
                <a16:creationId xmlns:a16="http://schemas.microsoft.com/office/drawing/2014/main" id="{B6351BA2-380B-49E0-9B0D-6E4C9B57D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4462" y="2345635"/>
            <a:ext cx="5970380" cy="3438939"/>
          </a:xfrm>
        </p:spPr>
      </p:pic>
    </p:spTree>
    <p:extLst>
      <p:ext uri="{BB962C8B-B14F-4D97-AF65-F5344CB8AC3E}">
        <p14:creationId xmlns:p14="http://schemas.microsoft.com/office/powerpoint/2010/main" val="2935829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4B82-34E5-47EC-B695-D9384241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flag!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9BE02-4D6F-4E28-8506-625A9B314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err="1">
                <a:latin typeface="Consolas" panose="020B0609020204030204" pitchFamily="49" charset="0"/>
              </a:rPr>
              <a:t>NicheCTF</a:t>
            </a:r>
            <a:r>
              <a:rPr lang="en-US" sz="6000" dirty="0">
                <a:latin typeface="Consolas" panose="020B0609020204030204" pitchFamily="49" charset="0"/>
              </a:rPr>
              <a:t>{3nd1ng_cr3d1ts}</a:t>
            </a:r>
          </a:p>
        </p:txBody>
      </p:sp>
    </p:spTree>
    <p:extLst>
      <p:ext uri="{BB962C8B-B14F-4D97-AF65-F5344CB8AC3E}">
        <p14:creationId xmlns:p14="http://schemas.microsoft.com/office/powerpoint/2010/main" val="324647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34CF-A351-4E5B-8F8F-182CD082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– jeopardy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DAFAE-1110-4DB2-942A-E4A8A3508C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Individual or team competition</a:t>
            </a:r>
          </a:p>
          <a:p>
            <a:r>
              <a:rPr lang="en-US" sz="2400" dirty="0"/>
              <a:t>“Flags” are hidden in a set of challenges</a:t>
            </a:r>
          </a:p>
          <a:p>
            <a:pPr lvl="1"/>
            <a:r>
              <a:rPr lang="en-US" sz="24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NicheCTF</a:t>
            </a:r>
            <a:r>
              <a:rPr lang="en-US" sz="2400" b="1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y0u_f0und_1t</a:t>
            </a:r>
            <a:r>
              <a:rPr lang="en-US" sz="2400" b="1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400" dirty="0"/>
              <a:t>Earn points by submitting flags</a:t>
            </a:r>
          </a:p>
          <a:p>
            <a:r>
              <a:rPr lang="en-US" sz="2400" dirty="0"/>
              <a:t>In-person or remote</a:t>
            </a:r>
          </a:p>
          <a:p>
            <a:r>
              <a:rPr lang="en-US" sz="2400" dirty="0"/>
              <a:t>Time-limited or open</a:t>
            </a:r>
          </a:p>
        </p:txBody>
      </p:sp>
      <p:pic>
        <p:nvPicPr>
          <p:cNvPr id="6" name="Content Placeholder 5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21043F4D-2F78-46D3-8CB7-762D9638D8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6675" y="2316443"/>
            <a:ext cx="5194300" cy="3455426"/>
          </a:xfrm>
        </p:spPr>
      </p:pic>
    </p:spTree>
    <p:extLst>
      <p:ext uri="{BB962C8B-B14F-4D97-AF65-F5344CB8AC3E}">
        <p14:creationId xmlns:p14="http://schemas.microsoft.com/office/powerpoint/2010/main" val="311253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B06B-92C7-46DE-89CD-64E6A1A7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Ctf</a:t>
            </a:r>
            <a:r>
              <a:rPr lang="en-US" dirty="0"/>
              <a:t> challenge examples</a:t>
            </a:r>
          </a:p>
        </p:txBody>
      </p:sp>
      <p:pic>
        <p:nvPicPr>
          <p:cNvPr id="7" name="Content Placeholder 6" descr="A picture containing photo&#10;&#10;Description automatically generated">
            <a:extLst>
              <a:ext uri="{FF2B5EF4-FFF2-40B4-BE49-F238E27FC236}">
                <a16:creationId xmlns:a16="http://schemas.microsoft.com/office/drawing/2014/main" id="{F2E98DF6-2472-4496-B4B8-5EA8A3941A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9731" y="2227263"/>
            <a:ext cx="4296887" cy="363378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11B403-B844-40E0-9F0E-66F8057680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18813" y="837506"/>
            <a:ext cx="4296886" cy="5345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05676B-1A78-4B6F-B89E-AC7909AF07DB}"/>
              </a:ext>
            </a:extLst>
          </p:cNvPr>
          <p:cNvSpPr txBox="1"/>
          <p:nvPr/>
        </p:nvSpPr>
        <p:spPr>
          <a:xfrm>
            <a:off x="9167256" y="6286425"/>
            <a:ext cx="274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Sunshine CTF (UCF), 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26ED1-2BC2-4B01-8BD1-F2244F191C6C}"/>
              </a:ext>
            </a:extLst>
          </p:cNvPr>
          <p:cNvSpPr txBox="1"/>
          <p:nvPr/>
        </p:nvSpPr>
        <p:spPr>
          <a:xfrm>
            <a:off x="3531013" y="5998573"/>
            <a:ext cx="240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Swamp CTF (UF), 2019</a:t>
            </a:r>
          </a:p>
        </p:txBody>
      </p:sp>
    </p:spTree>
    <p:extLst>
      <p:ext uri="{BB962C8B-B14F-4D97-AF65-F5344CB8AC3E}">
        <p14:creationId xmlns:p14="http://schemas.microsoft.com/office/powerpoint/2010/main" val="336525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3562-7A46-47EF-B3A9-E6AFBC59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9FEF-41AC-49DC-86E2-293EF479DF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Divided into categories</a:t>
            </a:r>
          </a:p>
          <a:p>
            <a:endParaRPr lang="en-US" sz="2400" dirty="0"/>
          </a:p>
          <a:p>
            <a:r>
              <a:rPr lang="en-US" sz="2400" dirty="0"/>
              <a:t>Increasing in difficulty within a category</a:t>
            </a:r>
          </a:p>
          <a:p>
            <a:pPr lvl="1"/>
            <a:r>
              <a:rPr lang="en-US" sz="2100" dirty="0"/>
              <a:t>Worth different numbers of points</a:t>
            </a:r>
          </a:p>
          <a:p>
            <a:endParaRPr lang="en-US" sz="2400" dirty="0"/>
          </a:p>
          <a:p>
            <a:r>
              <a:rPr lang="en-US" sz="2400" dirty="0"/>
              <a:t>Intentionally “vulnerable”</a:t>
            </a:r>
          </a:p>
          <a:p>
            <a:endParaRPr lang="en-US" sz="2400" dirty="0"/>
          </a:p>
          <a:p>
            <a:r>
              <a:rPr lang="en-US" sz="2400" dirty="0"/>
              <a:t>Programming may be required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178A066-4DE2-44C6-8A42-3832832E0B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84427254"/>
              </p:ext>
            </p:extLst>
          </p:nvPr>
        </p:nvGraphicFramePr>
        <p:xfrm>
          <a:off x="6416675" y="2227263"/>
          <a:ext cx="519430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8F2C247-C8B8-4811-9945-9818E9CFB36E}"/>
              </a:ext>
            </a:extLst>
          </p:cNvPr>
          <p:cNvSpPr txBox="1"/>
          <p:nvPr/>
        </p:nvSpPr>
        <p:spPr>
          <a:xfrm>
            <a:off x="6353174" y="2409825"/>
            <a:ext cx="1665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Reversing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148672-44D1-4A8A-8978-8984E50BDBE0}"/>
              </a:ext>
            </a:extLst>
          </p:cNvPr>
          <p:cNvGrpSpPr/>
          <p:nvPr/>
        </p:nvGrpSpPr>
        <p:grpSpPr>
          <a:xfrm>
            <a:off x="6416042" y="4321301"/>
            <a:ext cx="1364518" cy="818710"/>
            <a:chOff x="8964" y="988259"/>
            <a:chExt cx="1364518" cy="818710"/>
          </a:xfrm>
          <a:solidFill>
            <a:schemeClr val="accent2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B8C7DFC-9777-4A74-ABE4-16B7A4DCFB91}"/>
                </a:ext>
              </a:extLst>
            </p:cNvPr>
            <p:cNvSpPr/>
            <p:nvPr/>
          </p:nvSpPr>
          <p:spPr>
            <a:xfrm>
              <a:off x="8964" y="988259"/>
              <a:ext cx="1364518" cy="8187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A1EC5125-7A40-4286-8670-5AAEF28E64AA}"/>
                </a:ext>
              </a:extLst>
            </p:cNvPr>
            <p:cNvSpPr txBox="1"/>
            <p:nvPr/>
          </p:nvSpPr>
          <p:spPr>
            <a:xfrm>
              <a:off x="32943" y="1012238"/>
              <a:ext cx="1316560" cy="7707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Easy Rev</a:t>
              </a:r>
              <a:endParaRPr lang="en-US" sz="1800" kern="1200" dirty="0"/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(50)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FE162A-90B9-48EF-9852-C456A08A8886}"/>
              </a:ext>
            </a:extLst>
          </p:cNvPr>
          <p:cNvGrpSpPr/>
          <p:nvPr/>
        </p:nvGrpSpPr>
        <p:grpSpPr>
          <a:xfrm>
            <a:off x="7917012" y="4561456"/>
            <a:ext cx="289277" cy="338400"/>
            <a:chOff x="1509934" y="1228414"/>
            <a:chExt cx="289277" cy="338400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501768BB-B117-4798-A4D2-BBC1C35441E1}"/>
                </a:ext>
              </a:extLst>
            </p:cNvPr>
            <p:cNvSpPr/>
            <p:nvPr/>
          </p:nvSpPr>
          <p:spPr>
            <a:xfrm>
              <a:off x="1509934" y="1228414"/>
              <a:ext cx="289277" cy="33840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rrow: Right 6">
              <a:extLst>
                <a:ext uri="{FF2B5EF4-FFF2-40B4-BE49-F238E27FC236}">
                  <a16:creationId xmlns:a16="http://schemas.microsoft.com/office/drawing/2014/main" id="{4D53B38E-7513-4A0E-B139-977F8822167D}"/>
                </a:ext>
              </a:extLst>
            </p:cNvPr>
            <p:cNvSpPr txBox="1"/>
            <p:nvPr/>
          </p:nvSpPr>
          <p:spPr>
            <a:xfrm>
              <a:off x="1509934" y="1296094"/>
              <a:ext cx="202494" cy="203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08CA1F-1A13-4C70-B35A-F268137413B8}"/>
              </a:ext>
            </a:extLst>
          </p:cNvPr>
          <p:cNvGrpSpPr/>
          <p:nvPr/>
        </p:nvGrpSpPr>
        <p:grpSpPr>
          <a:xfrm>
            <a:off x="8326368" y="4321301"/>
            <a:ext cx="1364518" cy="818710"/>
            <a:chOff x="1919290" y="988259"/>
            <a:chExt cx="1364518" cy="81871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CA5116-E5A7-4313-BA09-1B5D9EAE7D73}"/>
                </a:ext>
              </a:extLst>
            </p:cNvPr>
            <p:cNvSpPr/>
            <p:nvPr/>
          </p:nvSpPr>
          <p:spPr>
            <a:xfrm>
              <a:off x="1919290" y="988259"/>
              <a:ext cx="1364518" cy="8187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8">
              <a:extLst>
                <a:ext uri="{FF2B5EF4-FFF2-40B4-BE49-F238E27FC236}">
                  <a16:creationId xmlns:a16="http://schemas.microsoft.com/office/drawing/2014/main" id="{A5BF2EDA-7B86-4330-B1AC-36E92A4F4150}"/>
                </a:ext>
              </a:extLst>
            </p:cNvPr>
            <p:cNvSpPr txBox="1"/>
            <p:nvPr/>
          </p:nvSpPr>
          <p:spPr>
            <a:xfrm>
              <a:off x="1943269" y="1012238"/>
              <a:ext cx="1316560" cy="770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Hard Rev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(200)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59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BFDA-8FEC-40D1-85E6-FC08D2AC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Category: warmup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5FA9D-E598-4A15-AD44-17E5251B1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Easier challenges</a:t>
            </a:r>
          </a:p>
          <a:p>
            <a:r>
              <a:rPr lang="en-US" sz="2400" dirty="0"/>
              <a:t>Helps you to:</a:t>
            </a:r>
          </a:p>
          <a:p>
            <a:pPr lvl="1"/>
            <a:r>
              <a:rPr lang="en-US" sz="2100" dirty="0"/>
              <a:t>Recognize flags</a:t>
            </a:r>
          </a:p>
          <a:p>
            <a:pPr lvl="1"/>
            <a:r>
              <a:rPr lang="en-US" sz="2100" dirty="0"/>
              <a:t>Understand how to submit them</a:t>
            </a:r>
          </a:p>
          <a:p>
            <a:pPr lvl="1"/>
            <a:r>
              <a:rPr lang="en-US" sz="2100" dirty="0"/>
              <a:t>Connect with admins, and others competing in the CTF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9975A1-055B-4FA6-8644-BC2CECE31E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67996" y="1717990"/>
            <a:ext cx="6849680" cy="4143059"/>
          </a:xfrm>
        </p:spPr>
      </p:pic>
    </p:spTree>
    <p:extLst>
      <p:ext uri="{BB962C8B-B14F-4D97-AF65-F5344CB8AC3E}">
        <p14:creationId xmlns:p14="http://schemas.microsoft.com/office/powerpoint/2010/main" val="349876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C0A03-09D8-4A26-B8C6-04C96C17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Category: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15C5-E774-459D-9F7C-283F7962AB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Classical ciphers</a:t>
            </a:r>
          </a:p>
          <a:p>
            <a:pPr lvl="1"/>
            <a:r>
              <a:rPr lang="en-US" sz="2100" dirty="0"/>
              <a:t>Caesar Cipher (such as ROT13)</a:t>
            </a:r>
          </a:p>
          <a:p>
            <a:pPr lvl="1"/>
            <a:r>
              <a:rPr lang="en-US" sz="2100" dirty="0" err="1"/>
              <a:t>Vigenère</a:t>
            </a:r>
            <a:r>
              <a:rPr lang="en-US" sz="2100" dirty="0"/>
              <a:t> Cipher</a:t>
            </a:r>
          </a:p>
          <a:p>
            <a:r>
              <a:rPr lang="en-US" sz="2400" dirty="0"/>
              <a:t>Modern cryptography</a:t>
            </a:r>
          </a:p>
          <a:p>
            <a:pPr lvl="1"/>
            <a:r>
              <a:rPr lang="en-US" sz="2100" dirty="0"/>
              <a:t>RSA</a:t>
            </a:r>
          </a:p>
          <a:p>
            <a:pPr lvl="1"/>
            <a:r>
              <a:rPr lang="en-US" sz="2100" dirty="0"/>
              <a:t>AES</a:t>
            </a:r>
          </a:p>
          <a:p>
            <a:r>
              <a:rPr lang="en-US" sz="2400" dirty="0"/>
              <a:t>Other codes and ciphers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FD59B0C-6287-4FEB-BA29-B9C08F54C3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4796" y="778784"/>
            <a:ext cx="4078605" cy="5438141"/>
          </a:xfrm>
        </p:spPr>
      </p:pic>
    </p:spTree>
    <p:extLst>
      <p:ext uri="{BB962C8B-B14F-4D97-AF65-F5344CB8AC3E}">
        <p14:creationId xmlns:p14="http://schemas.microsoft.com/office/powerpoint/2010/main" val="18886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close up of a logo&#10;&#10;Description automatically generated">
            <a:extLst>
              <a:ext uri="{FF2B5EF4-FFF2-40B4-BE49-F238E27FC236}">
                <a16:creationId xmlns:a16="http://schemas.microsoft.com/office/drawing/2014/main" id="{D905E5A1-93B3-45EE-BD71-7CE6B357D1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6042" y="3478609"/>
            <a:ext cx="4557713" cy="238244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3E1ED1-A098-4A1D-B9C3-99B4C57E5CE2}"/>
              </a:ext>
            </a:extLst>
          </p:cNvPr>
          <p:cNvSpPr/>
          <p:nvPr/>
        </p:nvSpPr>
        <p:spPr>
          <a:xfrm>
            <a:off x="6419850" y="5076825"/>
            <a:ext cx="4557713" cy="7842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CA61A-3A2C-4603-BDD3-09C0FEAA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Category: Steganography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E8EFC-00D4-4000-9DC8-41F15291A1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Concealing a message secretly within other content</a:t>
            </a:r>
          </a:p>
          <a:p>
            <a:r>
              <a:rPr lang="en-US" sz="2400" dirty="0"/>
              <a:t>Could be hidden text within:</a:t>
            </a:r>
          </a:p>
          <a:p>
            <a:pPr lvl="1"/>
            <a:r>
              <a:rPr lang="en-US" sz="2100" dirty="0"/>
              <a:t>Other text files</a:t>
            </a:r>
          </a:p>
          <a:p>
            <a:pPr lvl="1"/>
            <a:r>
              <a:rPr lang="en-US" sz="2100" dirty="0"/>
              <a:t>Image files</a:t>
            </a:r>
          </a:p>
          <a:p>
            <a:pPr lvl="1"/>
            <a:r>
              <a:rPr lang="en-US" sz="2100" dirty="0"/>
              <a:t>Sound files</a:t>
            </a:r>
          </a:p>
          <a:p>
            <a:pPr lvl="1"/>
            <a:r>
              <a:rPr lang="en-US" sz="2100" dirty="0"/>
              <a:t>Video files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90253E-7D0D-43F6-905D-06BCAE912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2" y="2035276"/>
            <a:ext cx="4572864" cy="30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21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241D-FB90-40C6-B8AC-85E370DB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Category: web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D8537-3789-4224-A8BD-A6A46DA1C6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Gain access to a web site, or make it reveal more information than intended</a:t>
            </a:r>
          </a:p>
          <a:p>
            <a:pPr lvl="1"/>
            <a:r>
              <a:rPr lang="en-US" sz="2100" dirty="0"/>
              <a:t>Common programming errors</a:t>
            </a:r>
          </a:p>
          <a:p>
            <a:pPr lvl="1"/>
            <a:r>
              <a:rPr lang="en-US" sz="2100" dirty="0"/>
              <a:t>Misconfigurations of common software</a:t>
            </a:r>
          </a:p>
          <a:p>
            <a:pPr lvl="1"/>
            <a:r>
              <a:rPr lang="en-US" sz="2100" dirty="0"/>
              <a:t>SQL injection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B075F0-4164-4E4B-9E1E-2C81A2A8BC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51707" y="2227263"/>
            <a:ext cx="4124236" cy="363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825844-1FFD-4D4A-BEB2-374069671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82" r="259"/>
          <a:stretch/>
        </p:blipFill>
        <p:spPr>
          <a:xfrm>
            <a:off x="7815168" y="4044156"/>
            <a:ext cx="3695796" cy="128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3175F3-7B2A-4FFA-9F75-6056E527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707" y="2241217"/>
            <a:ext cx="4124236" cy="36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582</Words>
  <Application>Microsoft Office PowerPoint</Application>
  <PresentationFormat>Widescreen</PresentationFormat>
  <Paragraphs>115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Consolas</vt:lpstr>
      <vt:lpstr>Franklin Gothic Book</vt:lpstr>
      <vt:lpstr>Franklin Gothic Demi</vt:lpstr>
      <vt:lpstr>Lucida</vt:lpstr>
      <vt:lpstr>Wingdings 2</vt:lpstr>
      <vt:lpstr>DividendVTI</vt:lpstr>
      <vt:lpstr>Capture the flag – computer security games</vt:lpstr>
      <vt:lpstr>Capture the flag?</vt:lpstr>
      <vt:lpstr>Capture the flag (CTF) – jeopardy style</vt:lpstr>
      <vt:lpstr>Ctf challenge examples</vt:lpstr>
      <vt:lpstr>CTF challenges</vt:lpstr>
      <vt:lpstr>Category: warmup</vt:lpstr>
      <vt:lpstr>Category: cryptography</vt:lpstr>
      <vt:lpstr>Category: Steganography</vt:lpstr>
      <vt:lpstr>Category: web</vt:lpstr>
      <vt:lpstr>Other categories</vt:lpstr>
      <vt:lpstr>PowerPoint Presentation</vt:lpstr>
      <vt:lpstr>Category: MISCellaneous</vt:lpstr>
      <vt:lpstr>Write-ups</vt:lpstr>
      <vt:lpstr>Learning from others</vt:lpstr>
      <vt:lpstr>WHY CTF?</vt:lpstr>
      <vt:lpstr>Activity: Niche CTF!</vt:lpstr>
      <vt:lpstr>https://picoctf.com</vt:lpstr>
      <vt:lpstr>Any questions?</vt:lpstr>
      <vt:lpstr>Image credits</vt:lpstr>
      <vt:lpstr>One more flag!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Capture the flag – computer security games</dc:title>
  <dc:creator>zemkat</dc:creator>
  <cp:lastModifiedBy>zemkat</cp:lastModifiedBy>
  <cp:revision>2</cp:revision>
  <dcterms:created xsi:type="dcterms:W3CDTF">2020-08-09T15:39:17Z</dcterms:created>
  <dcterms:modified xsi:type="dcterms:W3CDTF">2020-08-09T15:52:51Z</dcterms:modified>
</cp:coreProperties>
</file>